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8" r:id="rId6"/>
    <p:sldId id="262" r:id="rId7"/>
    <p:sldId id="263" r:id="rId8"/>
    <p:sldId id="265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8" r:id="rId17"/>
    <p:sldId id="277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08F"/>
    <a:srgbClr val="E151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364" autoAdjust="0"/>
  </p:normalViewPr>
  <p:slideViewPr>
    <p:cSldViewPr>
      <p:cViewPr varScale="1">
        <p:scale>
          <a:sx n="58" d="100"/>
          <a:sy n="58" d="100"/>
        </p:scale>
        <p:origin x="-14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3AFD8-45F2-4D45-955B-8E71664FAA2D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4D592-AC10-4C62-A359-3FB7905B7F3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4D592-AC10-4C62-A359-3FB7905B7F33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458D095-B9C2-4F0B-92AE-A5C34795F9C3}" type="datetimeFigureOut">
              <a:rPr lang="el-GR" smtClean="0"/>
              <a:pPr/>
              <a:t>27/1/2012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D21901-DC2C-4096-8535-CB9F7B4EE2D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ekebi.gr/appdata/writers/1935/small/CHRISTODOULOUDIMITRIS_gr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E1515F"/>
                </a:solidFill>
              </a:rPr>
              <a:t>   </a:t>
            </a:r>
            <a:r>
              <a:rPr lang="en-US" dirty="0" smtClean="0">
                <a:solidFill>
                  <a:srgbClr val="BC108F"/>
                </a:solidFill>
              </a:rPr>
              <a:t>PROJECT </a:t>
            </a:r>
            <a:r>
              <a:rPr lang="el-GR" dirty="0" smtClean="0">
                <a:solidFill>
                  <a:srgbClr val="BC108F"/>
                </a:solidFill>
              </a:rPr>
              <a:t>ΘΕΑΤΡΟΛΟΓΙΑΣ-ΣΥΓΧΡΟΝΟ ΕΛΛΗΝΙΚΟ ΘΕΑΤΡΟ</a:t>
            </a:r>
            <a:endParaRPr lang="el-GR" dirty="0">
              <a:solidFill>
                <a:srgbClr val="BC108F"/>
              </a:solidFill>
            </a:endParaRPr>
          </a:p>
        </p:txBody>
      </p:sp>
      <p:pic>
        <p:nvPicPr>
          <p:cNvPr id="4" name="3 - Θέση περιεχομένου" descr="foto-apo-tin-parastasi-sti-skia-t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5904656" cy="44330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dirty="0" smtClean="0">
                <a:solidFill>
                  <a:srgbClr val="BC108F"/>
                </a:solidFill>
              </a:rPr>
              <a:t>ΟΙ ΣΗΜΑΝΤΙΚΟΤΕΡΟΙ ΣΥΓΓΡΑΦΕΙΣ ΤΟΥ ΣΥΓΧΡΟΝΟΥ ΕΛΛΗΝΙΚΟΥ ΘΕΑΤΡΟΥ </a:t>
            </a:r>
            <a:endParaRPr lang="el-GR" dirty="0"/>
          </a:p>
        </p:txBody>
      </p:sp>
      <p:pic>
        <p:nvPicPr>
          <p:cNvPr id="5" name="0 - Εικόνα" descr="kampanellis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2708920"/>
            <a:ext cx="3048000" cy="31683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7 - Θέση περιεχομένου"/>
          <p:cNvSpPr>
            <a:spLocks noGrp="1"/>
          </p:cNvSpPr>
          <p:nvPr>
            <p:ph sz="half" idx="1"/>
          </p:nvPr>
        </p:nvSpPr>
        <p:spPr>
          <a:xfrm>
            <a:off x="323528" y="3068960"/>
            <a:ext cx="5184576" cy="13681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ΙΑΚΩΒΟΣ ΚΑΜΠΑΝΕΛΗΣ </a:t>
            </a:r>
            <a:endParaRPr lang="el-GR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11560" y="2420888"/>
            <a:ext cx="4860032" cy="1224136"/>
          </a:xfrm>
        </p:spPr>
        <p:txBody>
          <a:bodyPr/>
          <a:lstStyle/>
          <a:p>
            <a:r>
              <a:rPr lang="el-GR" dirty="0" smtClean="0"/>
              <a:t>ΚΩΣΤΑΣ ΜΟΥΡΣΕΛΑΣ</a:t>
            </a:r>
            <a:endParaRPr lang="el-GR" dirty="0"/>
          </a:p>
        </p:txBody>
      </p:sp>
      <p:pic>
        <p:nvPicPr>
          <p:cNvPr id="5" name="4 - Θέση περιεχομένου" descr="moyrselas_22_1_2012.jp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780928"/>
            <a:ext cx="3139409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9512" y="2564904"/>
            <a:ext cx="5842992" cy="1346523"/>
          </a:xfrm>
        </p:spPr>
        <p:txBody>
          <a:bodyPr/>
          <a:lstStyle/>
          <a:p>
            <a:r>
              <a:rPr lang="el-GR" dirty="0" smtClean="0"/>
              <a:t>ΓΕΩΡΓΙΟΣ ΣΕΒΑΣΤΙΚΟΓΛΟΥ</a:t>
            </a:r>
            <a:endParaRPr lang="el-GR" dirty="0"/>
          </a:p>
        </p:txBody>
      </p:sp>
      <p:pic>
        <p:nvPicPr>
          <p:cNvPr id="5" name="4 - Θέση περιεχομένου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706848">
            <a:off x="5796136" y="2924944"/>
            <a:ext cx="2448272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9512" y="2780928"/>
            <a:ext cx="5626968" cy="1418531"/>
          </a:xfrm>
        </p:spPr>
        <p:txBody>
          <a:bodyPr/>
          <a:lstStyle/>
          <a:p>
            <a:r>
              <a:rPr lang="el-GR" dirty="0" smtClean="0"/>
              <a:t>ΔΗΜΗΤΡΗΣ ΧΡΙΣΤΟΔΟΥΛΟΥ</a:t>
            </a:r>
            <a:endParaRPr lang="el-GR" dirty="0"/>
          </a:p>
        </p:txBody>
      </p:sp>
      <p:pic>
        <p:nvPicPr>
          <p:cNvPr id="5" name="Picture 1" descr="http://www.ekebi.gr/appdata/writers/1935/small/CHRISTODOULOUDIMITRIS_g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 rot="20597595">
            <a:off x="5724128" y="2924944"/>
            <a:ext cx="2726385" cy="2615427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23528" y="2420888"/>
            <a:ext cx="5554960" cy="1202507"/>
          </a:xfrm>
        </p:spPr>
        <p:txBody>
          <a:bodyPr/>
          <a:lstStyle/>
          <a:p>
            <a:r>
              <a:rPr lang="el-GR" dirty="0" smtClean="0"/>
              <a:t>ΓΕΩΡΓΙΟΣ ΣΚΟΥΡΤΗΣ</a:t>
            </a:r>
            <a:endParaRPr lang="el-GR" dirty="0"/>
          </a:p>
        </p:txBody>
      </p:sp>
      <p:pic>
        <p:nvPicPr>
          <p:cNvPr id="5" name="4 - Θέση περιεχομένου" descr="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2636912"/>
            <a:ext cx="3519686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1520" y="2348880"/>
            <a:ext cx="5482952" cy="1346523"/>
          </a:xfrm>
        </p:spPr>
        <p:txBody>
          <a:bodyPr/>
          <a:lstStyle/>
          <a:p>
            <a:r>
              <a:rPr lang="el-GR" dirty="0" smtClean="0"/>
              <a:t>ΓΡΗΓΟΡΙΟΣ ΞΕΝΟΠΟΥΛΟΣ</a:t>
            </a:r>
            <a:endParaRPr lang="el-GR" dirty="0"/>
          </a:p>
        </p:txBody>
      </p:sp>
      <p:pic>
        <p:nvPicPr>
          <p:cNvPr id="5" name="pbImage" descr="http://content-mcdn.feed.gr/filesystem/images/20010627/high/e-go_o_untitled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899183">
            <a:off x="5715000" y="2564904"/>
            <a:ext cx="2241376" cy="26873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91072" y="1916832"/>
            <a:ext cx="8352928" cy="2952328"/>
          </a:xfrm>
        </p:spPr>
        <p:txBody>
          <a:bodyPr>
            <a:noAutofit/>
          </a:bodyPr>
          <a:lstStyle/>
          <a:p>
            <a:r>
              <a:rPr lang="el-GR" sz="8800" dirty="0" smtClean="0"/>
              <a:t>		ΤΕΛΟΣ</a:t>
            </a:r>
            <a:endParaRPr lang="el-GR" sz="8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392488" cy="4032447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Στην ομάδα μας συμμετείχαν οι</a:t>
            </a:r>
            <a:r>
              <a:rPr lang="en-US" dirty="0" smtClean="0"/>
              <a:t>: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Γιάννης Παρθενιώτης</a:t>
            </a:r>
            <a:br>
              <a:rPr lang="el-GR" dirty="0" smtClean="0"/>
            </a:br>
            <a:r>
              <a:rPr lang="el-GR" dirty="0" smtClean="0"/>
              <a:t>Δέσποινα Μανωλίδου</a:t>
            </a:r>
            <a:br>
              <a:rPr lang="el-GR" dirty="0" smtClean="0"/>
            </a:br>
            <a:r>
              <a:rPr lang="el-GR" dirty="0" smtClean="0"/>
              <a:t>Χάιδω Καγιόγλου</a:t>
            </a:r>
            <a:br>
              <a:rPr lang="el-GR" dirty="0" smtClean="0"/>
            </a:br>
            <a:r>
              <a:rPr lang="el-GR" dirty="0" smtClean="0"/>
              <a:t>Ασημένια Χατζή</a:t>
            </a:r>
            <a:br>
              <a:rPr lang="el-GR" dirty="0" smtClean="0"/>
            </a:br>
            <a:r>
              <a:rPr lang="el-GR" dirty="0" smtClean="0"/>
              <a:t>Σάσα Κιάφα</a:t>
            </a:r>
            <a:br>
              <a:rPr lang="el-GR" dirty="0" smtClean="0"/>
            </a:br>
            <a:r>
              <a:rPr lang="el-GR" dirty="0" smtClean="0"/>
              <a:t>Γεωργία Γιανναρίδου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4 - Θέση περιεχομένου" descr="250120122476hhh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26062" y="980728"/>
            <a:ext cx="4917938" cy="5877272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BC108F"/>
                </a:solidFill>
              </a:rPr>
              <a:t>    Η ΕΝΝΟΙΑ ΤΟΥ ΘΕΑΤΡΟΥ </a:t>
            </a:r>
            <a:endParaRPr lang="el-GR" sz="3600" dirty="0">
              <a:solidFill>
                <a:srgbClr val="BC108F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τον όρο θέατρο εννοούμε την παραγωγή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απεικονίσεων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συμβάντων,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παραδοσιακών ή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φανταστικών,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ανάμεσα σε ανθρώπους με σκοπό την τέρψη και την επιμόρφωση των θεατών. 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Θέατρο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αποκαλείται επίσης ο ειδικός χώρος στον οποίο συγκεντρώνεται τακτικά κόσμος για να παρακολουθήσει κάποιο θέαμα ζωντανό.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BC108F"/>
                </a:solidFill>
              </a:rPr>
              <a:t>ΝΕΟΕΛΛΗΝΙΚΟ ΚΑΙ ΣΥΓΧΡΟΝΟ ΘΕΑΤΡΟ </a:t>
            </a:r>
            <a:endParaRPr lang="el-GR" sz="3600" dirty="0">
              <a:solidFill>
                <a:srgbClr val="BC108F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τον όρο νεοελληνικό θέατρο καθορίζουμε την ελληνική θεατρική κίνηση που παρουσιάστηκε και αναπτύχθηκε μετά από την επανάσταση του 1821.</a:t>
            </a:r>
          </a:p>
          <a:p>
            <a:r>
              <a:rPr lang="el-GR" dirty="0" smtClean="0"/>
              <a:t>Η πρώτη μετεπαναστατική  περίοδος περιλαμβάνει το Κρητικό και Επτανησιακό θέατρο.</a:t>
            </a:r>
          </a:p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περίοδο αυτή πραγματοποιούν την εμφάνιση τους δύο σπουδαίοι θεατρικοί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συγγραφείς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οι: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Ι. Ζαμπέλιος, Ρ. Νερούλος και Α. Σούτσος</a:t>
            </a:r>
            <a:r>
              <a:rPr lang="el-GR" dirty="0" smtClean="0"/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(1778 - 1863). 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BC108F"/>
                </a:solidFill>
              </a:rPr>
              <a:t>ΑΝΑΠΤΥΞΗ ΜΕΤΕΠΑΝΑΣΤΑΤΙΚΗΣ ΠΕΡΙΟΔΟΥ </a:t>
            </a:r>
            <a:endParaRPr lang="el-GR" sz="3600" dirty="0">
              <a:solidFill>
                <a:srgbClr val="BC108F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ουσιαστική ανάπτυξη της μετεπαναστατικής προσπάθειας αρχίζει όταν η Αθήνα γίνεται πρωτεύουσα. </a:t>
            </a:r>
          </a:p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Παράλληλα δίνεται το ξεκίνημα της άνθησης του θεάτρου.</a:t>
            </a:r>
          </a:p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 περίοδο αυτή κάνουν την εμφάνιση τους τα ρομαντικά δράματα όπως «Η  κόρη του παντοπώλη», «Ο οδοιπόρος»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κ.ά.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αλλά και το κωμειδύλλιο και το ειδυλλιακό δράμα όπως «Μπάρμπα </a:t>
            </a: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Λινάρδος</a:t>
            </a:r>
            <a:r>
              <a:rPr lang="el-GR" dirty="0" smtClean="0"/>
              <a:t>», </a:t>
            </a:r>
            <a:r>
              <a:rPr lang="el-GR" dirty="0" smtClean="0"/>
              <a:t>«Ο αγαπητικός της βοσκοπούλας» </a:t>
            </a:r>
            <a:r>
              <a:rPr lang="el-GR" dirty="0" smtClean="0"/>
              <a:t>κ.ά. </a:t>
            </a:r>
            <a:r>
              <a:rPr lang="el-GR" dirty="0" smtClean="0"/>
              <a:t>Είναι έργα ηθογραφικά, γεμάτα ρομαντισμό και πολύ ανθρώπινα.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038600" cy="4763616"/>
          </a:xfrm>
        </p:spPr>
        <p:txBody>
          <a:bodyPr/>
          <a:lstStyle/>
          <a:p>
            <a:pPr>
              <a:buNone/>
            </a:pPr>
            <a:endParaRPr lang="el-G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1835 ανοίγει το πρώτο υπαίθριο θέατρο και το 1840 το πρώτο χειμερινό.</a:t>
            </a:r>
            <a:endParaRPr lang="el-GR" sz="3200" dirty="0"/>
          </a:p>
        </p:txBody>
      </p:sp>
      <p:pic>
        <p:nvPicPr>
          <p:cNvPr id="5" name="3 - Θέση περιεχομένου" descr="Theatr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45412" y="2564904"/>
            <a:ext cx="3900544" cy="29986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50000"/>
              </a:schemeClr>
            </a:solidFill>
            <a:miter lim="800000"/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0000" endA="300" endPos="55500" dist="1016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720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Τον </a:t>
            </a:r>
            <a:r>
              <a:rPr lang="el-GR" sz="2800" dirty="0" smtClean="0"/>
              <a:t>20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 </a:t>
            </a:r>
            <a:r>
              <a:rPr lang="el-GR" sz="2800" dirty="0" smtClean="0"/>
              <a:t>αιώνα το ελληνικό θέατρο θα οργανωθεί περισσότερο.  Στην ανάπτυξη του συμβάλλουν </a:t>
            </a:r>
            <a:r>
              <a:rPr lang="el-GR" sz="2800" dirty="0" smtClean="0"/>
              <a:t>συγγραφείς, ηθοποιοί </a:t>
            </a:r>
            <a:r>
              <a:rPr lang="el-GR" sz="2800" dirty="0" smtClean="0"/>
              <a:t>και κυρίως σκηνοθέτες.</a:t>
            </a:r>
          </a:p>
          <a:p>
            <a:r>
              <a:rPr lang="el-GR" sz="2800" dirty="0" smtClean="0"/>
              <a:t> Ένας από τους σπουδαίους δημιουργούς του νεοελληνικού θεάτρου είναι ο Γρηγόριος Ξενόπουλος (1897-1951) και επιπλέον οι Σ. Μελάς, Π. Χορν, Α. Πάρνης και Α. Τερζάκης. </a:t>
            </a:r>
            <a:endParaRPr lang="el-GR" sz="2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rgbClr val="BC108F"/>
                </a:solidFill>
              </a:rPr>
              <a:t>Ο ΔΕΥΤΕΡΟΣ ΠΑΓΚΟΣΜΙΟΣ ΠΟΛΕΜΟΣ ΚΑΙ ΟΙ ΕΠΙΔΡΑΣΕΙΣ ΤΟΥ ΣΤΟ ΘΕΑΤΡΟ</a:t>
            </a:r>
            <a:endParaRPr lang="el-GR" sz="3600" dirty="0">
              <a:solidFill>
                <a:srgbClr val="BC108F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Τομή για το ελληνικό θέατρο είναι το τέλος του Β' Παγκόσμιου πολέμου. Το πριν από τον πόλεμο ελληνικό θέατρο θα μπορούσαμε να το κατατάξουμε σε τέσσερις μεγάλες κατηγορίες</a:t>
            </a:r>
            <a:r>
              <a:rPr lang="en-US" sz="2800" dirty="0" smtClean="0"/>
              <a:t>:</a:t>
            </a:r>
            <a:r>
              <a:rPr lang="el-GR" sz="2800" dirty="0" smtClean="0"/>
              <a:t> το κοινωνικό-ηθογραφικό, το αστικό θέατρο, το ιστορικό δράμα και </a:t>
            </a:r>
            <a:r>
              <a:rPr lang="el-GR" sz="2800" dirty="0" smtClean="0"/>
              <a:t>την </a:t>
            </a:r>
            <a:r>
              <a:rPr lang="el-GR" sz="2800" dirty="0" smtClean="0"/>
              <a:t>ελληνική φαρσοκωμωδία (1951). </a:t>
            </a:r>
            <a:endParaRPr lang="el-GR" sz="28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>
                <a:solidFill>
                  <a:srgbClr val="BC108F"/>
                </a:solidFill>
              </a:rPr>
              <a:t>      Η ΔΕΚΑΕΤΙΑ ΤΟΥ 1950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464496" cy="5184576"/>
          </a:xfrm>
        </p:spPr>
        <p:txBody>
          <a:bodyPr>
            <a:normAutofit fontScale="85000" lnSpcReduction="20000"/>
          </a:bodyPr>
          <a:lstStyle/>
          <a:p>
            <a:r>
              <a:rPr lang="el-GR" sz="3000" dirty="0" smtClean="0"/>
              <a:t>Τη δεκαετία όμως του </a:t>
            </a:r>
            <a:r>
              <a:rPr lang="el-GR" sz="3000" dirty="0" smtClean="0"/>
              <a:t>1950, </a:t>
            </a:r>
            <a:r>
              <a:rPr lang="el-GR" sz="3000" dirty="0" smtClean="0"/>
              <a:t>δύο γεγονότα άνοιξαν ένα δρόμο πολύ πιο αισιόδοξο για το ελληνικό θέατρο. Η ανάπτυξη του </a:t>
            </a:r>
            <a:r>
              <a:rPr lang="el-GR" sz="3000" dirty="0" smtClean="0"/>
              <a:t>«Θεάτρου Τέχνης» </a:t>
            </a:r>
            <a:r>
              <a:rPr lang="el-GR" sz="3000" dirty="0" smtClean="0"/>
              <a:t>από τον Κάρολο Κουν και ιδιαίτερα η παρουσία των συγγραφέων Ιάκωβου Καμπανέλλη («Αυλή των θαυμάτων») και Γιώργου </a:t>
            </a:r>
            <a:r>
              <a:rPr lang="el-GR" sz="3000" dirty="0" err="1" smtClean="0"/>
              <a:t>Σεβαστίκογλου</a:t>
            </a:r>
            <a:r>
              <a:rPr lang="el-GR" sz="3000" dirty="0" smtClean="0"/>
              <a:t> («Αγγέλα»).</a:t>
            </a:r>
            <a:endParaRPr lang="el-GR" sz="3000" dirty="0" smtClean="0"/>
          </a:p>
          <a:p>
            <a:endParaRPr lang="el-GR" dirty="0"/>
          </a:p>
        </p:txBody>
      </p:sp>
      <p:pic>
        <p:nvPicPr>
          <p:cNvPr id="5" name="4 - Θέση περιεχομένου" descr="1d0953423cfc32be723741129fff98a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852936"/>
            <a:ext cx="4038600" cy="2592288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BC108F"/>
                </a:solidFill>
              </a:rPr>
              <a:t>   Η ΔΕΚΑΕΤΙΑ ΤΟΥ 1960</a:t>
            </a:r>
            <a:endParaRPr lang="el-GR" dirty="0">
              <a:solidFill>
                <a:srgbClr val="BC108F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δεκαετία του 1960 συνέβη η μεγάλη στροφή. Για πρώτη φορά στη θεατρική ζωή της Ελλάδας παρουσιάστηκαν τόσοι συγγραφείς ταυτόχρονα οι οποίοι ήταν  προβληματισμένοι με τη γύρω τους πραγματικότητα.</a:t>
            </a:r>
          </a:p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Συχνά ακολουθούν τις κλασικές τομές που επέβαλε το ρεαλιστικό θέατρο όσον αφορά τις πράξεις και τις περιγραφές, ωστόσο είναι απόλυτα αποκομμένοι από το ρεαλιστικό και ψυχολογικό θέατρο.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157</TotalTime>
  <Words>475</Words>
  <Application>Microsoft Office PowerPoint</Application>
  <PresentationFormat>Προβολή στην οθόνη (4:3)</PresentationFormat>
  <Paragraphs>33</Paragraphs>
  <Slides>17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Ζωντάνια</vt:lpstr>
      <vt:lpstr>   PROJECT ΘΕΑΤΡΟΛΟΓΙΑΣ-ΣΥΓΧΡΟΝΟ ΕΛΛΗΝΙΚΟ ΘΕΑΤΡΟ</vt:lpstr>
      <vt:lpstr>    Η ΕΝΝΟΙΑ ΤΟΥ ΘΕΑΤΡΟΥ </vt:lpstr>
      <vt:lpstr>ΝΕΟΕΛΛΗΝΙΚΟ ΚΑΙ ΣΥΓΧΡΟΝΟ ΘΕΑΤΡΟ </vt:lpstr>
      <vt:lpstr>ΑΝΑΠΤΥΞΗ ΜΕΤΕΠΑΝΑΣΤΑΤΙΚΗΣ ΠΕΡΙΟΔΟΥ </vt:lpstr>
      <vt:lpstr>Διαφάνεια 5</vt:lpstr>
      <vt:lpstr>Διαφάνεια 6</vt:lpstr>
      <vt:lpstr>Ο ΔΕΥΤΕΡΟΣ ΠΑΓΚΟΣΜΙΟΣ ΠΟΛΕΜΟΣ ΚΑΙ ΟΙ ΕΠΙΔΡΑΣΕΙΣ ΤΟΥ ΣΤΟ ΘΕΑΤΡΟ</vt:lpstr>
      <vt:lpstr>      Η ΔΕΚΑΕΤΙΑ ΤΟΥ 1950</vt:lpstr>
      <vt:lpstr>   Η ΔΕΚΑΕΤΙΑ ΤΟΥ 1960</vt:lpstr>
      <vt:lpstr>ΟΙ ΣΗΜΑΝΤΙΚΟΤΕΡΟΙ ΣΥΓΓΡΑΦΕΙΣ ΤΟΥ ΣΥΓΧΡΟΝΟΥ ΕΛΛΗΝΙΚΟΥ ΘΕΑΤΡΟΥ </vt:lpstr>
      <vt:lpstr>Διαφάνεια 11</vt:lpstr>
      <vt:lpstr>Διαφάνεια 12</vt:lpstr>
      <vt:lpstr>Διαφάνεια 13</vt:lpstr>
      <vt:lpstr>Διαφάνεια 14</vt:lpstr>
      <vt:lpstr>Διαφάνεια 15</vt:lpstr>
      <vt:lpstr>  ΤΕΛΟΣ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ΘΕΑΤΡΟΛΟΓΙΑΣ-ΣΥΓΧΡΟΝΟ ΕΛΛΗΝΙΚΟ ΘΕΑΤΡΟ</dc:title>
  <dc:creator>user</dc:creator>
  <cp:lastModifiedBy>vasso</cp:lastModifiedBy>
  <cp:revision>17</cp:revision>
  <dcterms:created xsi:type="dcterms:W3CDTF">2012-01-25T16:28:54Z</dcterms:created>
  <dcterms:modified xsi:type="dcterms:W3CDTF">2012-01-27T15:16:58Z</dcterms:modified>
</cp:coreProperties>
</file>