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57"/>
    <a:srgbClr val="F56F5B"/>
    <a:srgbClr val="FF6F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63CF46-8FA2-4207-AADC-7EC9A633A9C0}" type="datetimeFigureOut">
              <a:rPr lang="el-GR" smtClean="0"/>
              <a:pPr/>
              <a:t>2/12/2012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EC12353-16A5-431E-943A-B69C864AD7D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CF46-8FA2-4207-AADC-7EC9A633A9C0}" type="datetimeFigureOut">
              <a:rPr lang="el-GR" smtClean="0"/>
              <a:pPr/>
              <a:t>2/12/2012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2353-16A5-431E-943A-B69C864AD7D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CF46-8FA2-4207-AADC-7EC9A633A9C0}" type="datetimeFigureOut">
              <a:rPr lang="el-GR" smtClean="0"/>
              <a:pPr/>
              <a:t>2/12/2012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2353-16A5-431E-943A-B69C864AD7D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F63CF46-8FA2-4207-AADC-7EC9A633A9C0}" type="datetimeFigureOut">
              <a:rPr lang="el-GR" smtClean="0"/>
              <a:pPr/>
              <a:t>2/12/2012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2353-16A5-431E-943A-B69C864AD7D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F63CF46-8FA2-4207-AADC-7EC9A633A9C0}" type="datetimeFigureOut">
              <a:rPr lang="el-GR" smtClean="0"/>
              <a:pPr/>
              <a:t>2/12/2012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EC12353-16A5-431E-943A-B69C864AD7DC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63CF46-8FA2-4207-AADC-7EC9A633A9C0}" type="datetimeFigureOut">
              <a:rPr lang="el-GR" smtClean="0"/>
              <a:pPr/>
              <a:t>2/12/2012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C12353-16A5-431E-943A-B69C864AD7D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F63CF46-8FA2-4207-AADC-7EC9A633A9C0}" type="datetimeFigureOut">
              <a:rPr lang="el-GR" smtClean="0"/>
              <a:pPr/>
              <a:t>2/12/2012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EC12353-16A5-431E-943A-B69C864AD7D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CF46-8FA2-4207-AADC-7EC9A633A9C0}" type="datetimeFigureOut">
              <a:rPr lang="el-GR" smtClean="0"/>
              <a:pPr/>
              <a:t>2/12/2012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2353-16A5-431E-943A-B69C864AD7D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63CF46-8FA2-4207-AADC-7EC9A633A9C0}" type="datetimeFigureOut">
              <a:rPr lang="el-GR" smtClean="0"/>
              <a:pPr/>
              <a:t>2/12/2012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C12353-16A5-431E-943A-B69C864AD7D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F63CF46-8FA2-4207-AADC-7EC9A633A9C0}" type="datetimeFigureOut">
              <a:rPr lang="el-GR" smtClean="0"/>
              <a:pPr/>
              <a:t>2/12/2012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EC12353-16A5-431E-943A-B69C864AD7D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63CF46-8FA2-4207-AADC-7EC9A633A9C0}" type="datetimeFigureOut">
              <a:rPr lang="el-GR" smtClean="0"/>
              <a:pPr/>
              <a:t>2/12/2012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EC12353-16A5-431E-943A-B69C864AD7D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63CF46-8FA2-4207-AADC-7EC9A633A9C0}" type="datetimeFigureOut">
              <a:rPr lang="el-GR" smtClean="0"/>
              <a:pPr/>
              <a:t>2/12/2012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EC12353-16A5-431E-943A-B69C864AD7D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3240360" cy="1008112"/>
          </a:xfrm>
        </p:spPr>
        <p:txBody>
          <a:bodyPr>
            <a:normAutofit/>
          </a:bodyPr>
          <a:lstStyle/>
          <a:p>
            <a:r>
              <a:rPr lang="el-GR" sz="2800" b="1" i="1" dirty="0" smtClean="0">
                <a:latin typeface="Comic Sans MS" pitchFamily="66" charset="0"/>
              </a:rPr>
              <a:t>*Καταλύτες*</a:t>
            </a:r>
            <a:endParaRPr lang="el-GR" sz="2800" b="1" i="1" dirty="0">
              <a:latin typeface="Comic Sans MS" pitchFamily="66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3573016"/>
            <a:ext cx="6400800" cy="2785864"/>
          </a:xfrm>
        </p:spPr>
        <p:txBody>
          <a:bodyPr>
            <a:normAutofit/>
          </a:bodyPr>
          <a:lstStyle/>
          <a:p>
            <a:pPr algn="l"/>
            <a:r>
              <a:rPr lang="el-GR" sz="2800" dirty="0" smtClean="0">
                <a:solidFill>
                  <a:schemeClr val="bg1"/>
                </a:solidFill>
              </a:rPr>
              <a:t>Μέλη ομάδας:</a:t>
            </a:r>
          </a:p>
          <a:p>
            <a:pPr marL="514350" indent="-514350" algn="l"/>
            <a:r>
              <a:rPr lang="el-GR" sz="2800" dirty="0" smtClean="0">
                <a:solidFill>
                  <a:schemeClr val="bg1"/>
                </a:solidFill>
              </a:rPr>
              <a:t>1.Νοικοκύρης Αλέξανδρος</a:t>
            </a:r>
          </a:p>
          <a:p>
            <a:pPr marL="514350" indent="-514350" algn="l"/>
            <a:r>
              <a:rPr lang="el-GR" sz="2800" dirty="0" smtClean="0">
                <a:solidFill>
                  <a:schemeClr val="bg1"/>
                </a:solidFill>
              </a:rPr>
              <a:t>2.Μπουζής Στέλιος</a:t>
            </a:r>
          </a:p>
          <a:p>
            <a:pPr marL="514350" indent="-514350" algn="l"/>
            <a:r>
              <a:rPr lang="el-GR" sz="2800" dirty="0" smtClean="0">
                <a:solidFill>
                  <a:schemeClr val="bg1"/>
                </a:solidFill>
              </a:rPr>
              <a:t>3.Μουρμούρη Μαρία</a:t>
            </a:r>
          </a:p>
          <a:p>
            <a:pPr marL="514350" indent="-514350" algn="l"/>
            <a:r>
              <a:rPr lang="el-GR" sz="2800" dirty="0" smtClean="0">
                <a:solidFill>
                  <a:schemeClr val="bg1"/>
                </a:solidFill>
              </a:rPr>
              <a:t>4.Ντόμη Άννα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el-GR" sz="2800" dirty="0" smtClean="0">
                <a:solidFill>
                  <a:schemeClr val="bg1"/>
                </a:solidFill>
              </a:rPr>
              <a:t>5. Παπαγγέλου Σταμάτης</a:t>
            </a:r>
            <a:endParaRPr lang="el-GR" sz="2800" dirty="0">
              <a:solidFill>
                <a:schemeClr val="bg1"/>
              </a:solidFill>
            </a:endParaRPr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836712"/>
            <a:ext cx="4176464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i="1" dirty="0" smtClean="0">
                <a:solidFill>
                  <a:srgbClr val="FF5757"/>
                </a:solidFill>
              </a:rPr>
              <a:t>•</a:t>
            </a:r>
            <a:r>
              <a:rPr lang="el-GR" sz="1800" b="1" i="1" dirty="0" smtClean="0">
                <a:solidFill>
                  <a:srgbClr val="FF5757"/>
                </a:solidFill>
              </a:rPr>
              <a:t>Συνέπειες και ενδείξεις χαλασμένου καταλύτη </a:t>
            </a:r>
            <a:r>
              <a:rPr lang="el-GR" sz="1800" dirty="0" smtClean="0"/>
              <a:t/>
            </a:r>
            <a:br>
              <a:rPr lang="el-GR" sz="1800" dirty="0" smtClean="0"/>
            </a:br>
            <a:endParaRPr lang="el-GR" sz="1800" dirty="0" smtClean="0"/>
          </a:p>
          <a:p>
            <a:pPr>
              <a:buNone/>
            </a:pPr>
            <a:r>
              <a:rPr lang="el-GR" sz="1800" dirty="0" smtClean="0"/>
              <a:t>→ Η πρώτη και σημαντικότερη συνέπεια από χαλασμένο καταλύτη είναι οι </a:t>
            </a:r>
          </a:p>
          <a:p>
            <a:pPr>
              <a:buNone/>
            </a:pPr>
            <a:r>
              <a:rPr lang="el-GR" sz="1800" dirty="0" smtClean="0"/>
              <a:t>μεγάλες εκπομπές επικίνδυνων για τη δημόσια υγεία καυσαερίων. Η απόδοση </a:t>
            </a:r>
          </a:p>
          <a:p>
            <a:pPr>
              <a:buNone/>
            </a:pPr>
            <a:r>
              <a:rPr lang="el-GR" sz="1800" dirty="0" smtClean="0"/>
              <a:t>του κινητήρα μειώνεται αφού το υλικό που βρίσκεται εντός του καταλύτη </a:t>
            </a:r>
          </a:p>
          <a:p>
            <a:pPr>
              <a:buNone/>
            </a:pPr>
            <a:r>
              <a:rPr lang="el-GR" sz="1800" dirty="0" smtClean="0"/>
              <a:t>διαλύεται και μπουκώνει το σύστημα εξάτμισης.</a:t>
            </a:r>
          </a:p>
          <a:p>
            <a:pPr>
              <a:buNone/>
            </a:pPr>
            <a:r>
              <a:rPr lang="el-GR" sz="1800" dirty="0" smtClean="0"/>
              <a:t>→ Αν το παραπάνω φαινόμενο βρίσκεται σε προχωρημένο στάδιο είναι </a:t>
            </a:r>
          </a:p>
          <a:p>
            <a:pPr>
              <a:buNone/>
            </a:pPr>
            <a:r>
              <a:rPr lang="el-GR" sz="1800" dirty="0" smtClean="0"/>
              <a:t>αδύνατο να εκτονωθούν τα παραγόμενα από τον κινητήρα καυσαέρια με </a:t>
            </a:r>
          </a:p>
          <a:p>
            <a:pPr>
              <a:buNone/>
            </a:pPr>
            <a:r>
              <a:rPr lang="el-GR" sz="1800" dirty="0" smtClean="0"/>
              <a:t>αποτέλεσμα το ολοκληρωτικό μπούκωμα του συστήματος εξάτμισης </a:t>
            </a:r>
          </a:p>
          <a:p>
            <a:pPr>
              <a:buNone/>
            </a:pPr>
            <a:r>
              <a:rPr lang="el-GR" sz="1800" dirty="0" smtClean="0"/>
              <a:t>→ Σε αυτοκίνητα με καταλύτη που το εσωτερικό υλικό του βρίσκεται σε </a:t>
            </a:r>
          </a:p>
          <a:p>
            <a:pPr>
              <a:buNone/>
            </a:pPr>
            <a:r>
              <a:rPr lang="el-GR" sz="1800" dirty="0" smtClean="0"/>
              <a:t>κατάσταση διάλυσης είναι πιθανό να αυξηθούν οι επικαθίσεις </a:t>
            </a:r>
          </a:p>
          <a:p>
            <a:pPr>
              <a:buNone/>
            </a:pPr>
            <a:r>
              <a:rPr lang="el-GR" sz="1800" dirty="0" smtClean="0"/>
              <a:t>(καρβούνιασμα) στις κεφαλές των βαλβίδων αφού από τη στιγμή που το </a:t>
            </a:r>
          </a:p>
          <a:p>
            <a:pPr>
              <a:buNone/>
            </a:pPr>
            <a:r>
              <a:rPr lang="el-GR" sz="1800" dirty="0" smtClean="0"/>
              <a:t>σύστημα εξάτμισης δεν εκτονώνει επαρκώς τα παραγόμενα καυσαέρια </a:t>
            </a:r>
          </a:p>
          <a:p>
            <a:pPr>
              <a:buNone/>
            </a:pPr>
            <a:r>
              <a:rPr lang="el-GR" sz="1800" dirty="0" smtClean="0"/>
              <a:t>επαγωγικά και η καύση δεν είναι η καλύτερη δυνατή.</a:t>
            </a:r>
          </a:p>
          <a:p>
            <a:pPr>
              <a:buNone/>
            </a:pPr>
            <a:r>
              <a:rPr lang="el-GR" sz="1800" dirty="0" smtClean="0"/>
              <a:t>→ Όταν το υλικό που βρίσκεται μέσα στον καταλύτη έχει διαλυθεί, κατά τη</a:t>
            </a:r>
          </a:p>
          <a:p>
            <a:pPr>
              <a:buNone/>
            </a:pPr>
            <a:r>
              <a:rPr lang="el-GR" sz="1800" dirty="0" smtClean="0"/>
              <a:t>μετακίνηση παράγει θόρυβο αφού έρχεται σε επαφή με τα μεταλλικά</a:t>
            </a:r>
          </a:p>
          <a:p>
            <a:pPr>
              <a:buNone/>
            </a:pPr>
            <a:r>
              <a:rPr lang="el-GR" sz="1800" dirty="0" smtClean="0"/>
              <a:t>τοιχώματα του καταλύτη. (κουδουνίζει). </a:t>
            </a:r>
            <a:br>
              <a:rPr lang="el-GR" sz="1800" dirty="0" smtClean="0"/>
            </a:br>
            <a:r>
              <a:rPr lang="el-GR" sz="1800" dirty="0" smtClean="0"/>
              <a:t/>
            </a:r>
            <a:br>
              <a:rPr lang="el-GR" sz="1800" dirty="0" smtClean="0"/>
            </a:br>
            <a:endParaRPr lang="el-GR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188640"/>
            <a:ext cx="7283152" cy="1111000"/>
          </a:xfrm>
        </p:spPr>
        <p:txBody>
          <a:bodyPr>
            <a:normAutofit/>
          </a:bodyPr>
          <a:lstStyle/>
          <a:p>
            <a:pPr algn="ctr"/>
            <a:r>
              <a:rPr lang="el-GR" sz="2800" b="1" i="1" dirty="0" smtClean="0">
                <a:solidFill>
                  <a:srgbClr val="F56F5B"/>
                </a:solidFill>
              </a:rPr>
              <a:t>Οι καταλύτες στην Χημεία</a:t>
            </a:r>
            <a:endParaRPr lang="el-GR" sz="2800" b="1" i="1" dirty="0">
              <a:solidFill>
                <a:srgbClr val="F56F5B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14040"/>
          </a:xfrm>
        </p:spPr>
        <p:txBody>
          <a:bodyPr/>
          <a:lstStyle/>
          <a:p>
            <a:pPr>
              <a:buNone/>
            </a:pPr>
            <a:r>
              <a:rPr lang="el-GR" sz="1800" i="1" dirty="0" smtClean="0">
                <a:solidFill>
                  <a:srgbClr val="F56F5B"/>
                </a:solidFill>
              </a:rPr>
              <a:t>•Τι είναι ο καταλύτης;</a:t>
            </a:r>
          </a:p>
          <a:p>
            <a:pPr>
              <a:buNone/>
            </a:pPr>
            <a:r>
              <a:rPr lang="el-GR" sz="1800" b="1" dirty="0" smtClean="0"/>
              <a:t>       </a:t>
            </a:r>
            <a:r>
              <a:rPr lang="el-GR" sz="1800" u="sng" dirty="0" smtClean="0"/>
              <a:t>Καταλύτης</a:t>
            </a:r>
            <a:r>
              <a:rPr lang="el-GR" sz="1800" dirty="0" smtClean="0"/>
              <a:t> είναι η ουσία η οποία αυξάνει την ταχύτητα μιας αντίδρασης και η οποία μετά το τέλος της αντίδρασης παραμένει ουσιαστικά αμετά-βλητη τόσο σε ποσότητα όσο και σε χημική σύσταση. </a:t>
            </a:r>
          </a:p>
          <a:p>
            <a:pPr>
              <a:buNone/>
            </a:pPr>
            <a:r>
              <a:rPr lang="el-GR" sz="1800" i="1" dirty="0" smtClean="0">
                <a:solidFill>
                  <a:srgbClr val="F56F5B"/>
                </a:solidFill>
              </a:rPr>
              <a:t>•Τι είναι η ενέργεια ενεργοποίησης;</a:t>
            </a:r>
          </a:p>
          <a:p>
            <a:pPr>
              <a:buNone/>
            </a:pPr>
            <a:r>
              <a:rPr lang="el-GR" sz="1800" i="1" dirty="0" smtClean="0"/>
              <a:t>      Για να συμβεί μία αντίδραση πρέπει να σπάσουν δεσμοί των αντιδρώντων σωμάτων. Αυτό απαιτεί δαπάνη ενέργειας. Νέοι δεσμοί σχηματίζονται με-ταξύ των προϊόντων και απελευθερώνεται .</a:t>
            </a:r>
          </a:p>
          <a:p>
            <a:pPr>
              <a:buNone/>
            </a:pPr>
            <a:r>
              <a:rPr lang="el-GR" sz="1800" i="1" dirty="0" smtClean="0"/>
              <a:t>     Έτσι λοιπόν χρειάζεται ενέργεια</a:t>
            </a:r>
          </a:p>
          <a:p>
            <a:pPr>
              <a:buNone/>
            </a:pPr>
            <a:r>
              <a:rPr lang="el-GR" sz="1800" i="1" dirty="0" smtClean="0"/>
              <a:t>      για να ξεκινήσει η αντίδραση ακόμη και </a:t>
            </a:r>
          </a:p>
          <a:p>
            <a:pPr>
              <a:buNone/>
            </a:pPr>
            <a:r>
              <a:rPr lang="el-GR" sz="1800" i="1" dirty="0" smtClean="0"/>
              <a:t>      στην περίπτωση που η αντίδραση είναι</a:t>
            </a:r>
          </a:p>
          <a:p>
            <a:pPr>
              <a:buNone/>
            </a:pPr>
            <a:r>
              <a:rPr lang="el-GR" sz="1800" i="1" dirty="0" smtClean="0"/>
              <a:t>     εξώθερμη. Η ενέργεια αυτή ονομάζεται</a:t>
            </a:r>
          </a:p>
          <a:p>
            <a:pPr>
              <a:buNone/>
            </a:pPr>
            <a:r>
              <a:rPr lang="el-GR" sz="1800" i="1" dirty="0" smtClean="0"/>
              <a:t>    </a:t>
            </a:r>
            <a:r>
              <a:rPr lang="el-GR" sz="1800" i="1" u="sng" dirty="0" smtClean="0"/>
              <a:t> ενέργεια ενεργοποίησης</a:t>
            </a:r>
            <a:r>
              <a:rPr lang="el-GR" sz="1800" i="1" dirty="0" smtClean="0"/>
              <a:t>  (Εα). Αυτό</a:t>
            </a:r>
          </a:p>
          <a:p>
            <a:pPr>
              <a:buNone/>
            </a:pPr>
            <a:r>
              <a:rPr lang="el-GR" sz="1800" i="1" dirty="0" smtClean="0"/>
              <a:t>     λοιπόν που κάνουν οι καταλύτες είναι</a:t>
            </a:r>
          </a:p>
          <a:p>
            <a:pPr>
              <a:buNone/>
            </a:pPr>
            <a:r>
              <a:rPr lang="el-GR" sz="1800" i="1" dirty="0" smtClean="0"/>
              <a:t>   να μειώνουν την ενέργεια ενεργοποίησης.</a:t>
            </a:r>
          </a:p>
        </p:txBody>
      </p:sp>
      <p:pic>
        <p:nvPicPr>
          <p:cNvPr id="5" name="4 - Εικόνα" descr="mmmmmmmmmmm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645024"/>
            <a:ext cx="3240360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404664"/>
            <a:ext cx="8820472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1800" b="1" i="1" dirty="0" smtClean="0">
                <a:solidFill>
                  <a:srgbClr val="FF5757"/>
                </a:solidFill>
              </a:rPr>
              <a:t>•Θεωρίες καταλύσεως</a:t>
            </a:r>
          </a:p>
          <a:p>
            <a:pPr>
              <a:buNone/>
            </a:pPr>
            <a:endParaRPr lang="el-GR" sz="1800" b="1" dirty="0" smtClean="0">
              <a:solidFill>
                <a:srgbClr val="FF5757"/>
              </a:solidFill>
            </a:endParaRPr>
          </a:p>
          <a:p>
            <a:pPr>
              <a:buNone/>
            </a:pPr>
            <a:r>
              <a:rPr lang="el-GR" sz="1800" b="1" dirty="0" smtClean="0">
                <a:solidFill>
                  <a:srgbClr val="FF5757"/>
                </a:solidFill>
              </a:rPr>
              <a:t>→ </a:t>
            </a:r>
            <a:r>
              <a:rPr lang="el-GR" sz="1800" dirty="0" smtClean="0"/>
              <a:t>Υπάρχουν αρκετές θεωρίες που ερμηνεύουν την καταλυτική δράση μέσω</a:t>
            </a:r>
          </a:p>
          <a:p>
            <a:pPr>
              <a:buNone/>
            </a:pPr>
            <a:r>
              <a:rPr lang="el-GR" sz="1800" dirty="0" smtClean="0"/>
              <a:t>της μειώσεως της ενέργειας ενεργοποιήσεως των αντιδράσεων.  Δύο είναι οι</a:t>
            </a:r>
          </a:p>
          <a:p>
            <a:pPr>
              <a:buNone/>
            </a:pPr>
            <a:r>
              <a:rPr lang="el-GR" sz="1800" dirty="0" smtClean="0"/>
              <a:t>πιο σημαντικές.</a:t>
            </a:r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r>
              <a:rPr lang="el-GR" sz="1800" dirty="0" smtClean="0">
                <a:solidFill>
                  <a:srgbClr val="FF5757"/>
                </a:solidFill>
              </a:rPr>
              <a:t>1. Θεωρία ενδιάμεσων προϊόντων</a:t>
            </a:r>
          </a:p>
          <a:p>
            <a:pPr>
              <a:buNone/>
            </a:pPr>
            <a:r>
              <a:rPr lang="el-GR" sz="1800" dirty="0" smtClean="0"/>
              <a:t>Με τη δημιουργία δεσμών ενός από τα αντιδρώντα με τον καταλύτη,  τη</a:t>
            </a:r>
          </a:p>
          <a:p>
            <a:pPr>
              <a:buNone/>
            </a:pPr>
            <a:r>
              <a:rPr lang="el-GR" sz="1800" dirty="0" smtClean="0"/>
              <a:t>δημιουργία ενός ενδιάμεσου προϊόντος,  το οποίο με τη σειρά του αντιδρά</a:t>
            </a:r>
          </a:p>
          <a:p>
            <a:pPr>
              <a:buNone/>
            </a:pPr>
            <a:r>
              <a:rPr lang="el-GR" sz="1800" dirty="0" smtClean="0"/>
              <a:t>με το δεύτερο από τα αντιδρώντα για τη δημιουργία του τελικού προϊόντος και</a:t>
            </a:r>
          </a:p>
          <a:p>
            <a:pPr>
              <a:buNone/>
            </a:pPr>
            <a:r>
              <a:rPr lang="el-GR" sz="1800" dirty="0" smtClean="0"/>
              <a:t>την αναγέννηση του καταλύτη.  Οι ενέργειες ενεργοποιήσεως των δύο  (ή και</a:t>
            </a:r>
          </a:p>
          <a:p>
            <a:pPr>
              <a:buNone/>
            </a:pPr>
            <a:r>
              <a:rPr lang="el-GR" sz="1800" dirty="0" smtClean="0"/>
              <a:t>περισσοτέρων)  σταδίων είναι σημαντικά χαμηλότερες και έτσι οι δύο</a:t>
            </a:r>
          </a:p>
          <a:p>
            <a:pPr>
              <a:buNone/>
            </a:pPr>
            <a:r>
              <a:rPr lang="el-GR" sz="1800" dirty="0" smtClean="0"/>
              <a:t>αντιδράσεις είναι τόσο γρήγορες που η συνολική ταχύτητα είναι σημαντικά </a:t>
            </a:r>
          </a:p>
          <a:p>
            <a:pPr>
              <a:buNone/>
            </a:pPr>
            <a:r>
              <a:rPr lang="el-GR" sz="1800" dirty="0" smtClean="0"/>
              <a:t>μεγαλύτερη από την ταχύτητα της αντιδράσεως χωρίς καταλύτη.</a:t>
            </a:r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r>
              <a:rPr lang="el-GR" sz="1800" dirty="0" smtClean="0">
                <a:solidFill>
                  <a:srgbClr val="FF5757"/>
                </a:solidFill>
              </a:rPr>
              <a:t>2. Θεωρία προσροφήσεως  </a:t>
            </a:r>
          </a:p>
          <a:p>
            <a:pPr>
              <a:buNone/>
            </a:pPr>
            <a:r>
              <a:rPr lang="el-GR" sz="1800" dirty="0" smtClean="0"/>
              <a:t>Τα αντιδρώντα συγκρατούνται με τέτοιο τρόπο έτσι ώστε να αυξάνεται η</a:t>
            </a:r>
          </a:p>
          <a:p>
            <a:pPr>
              <a:buNone/>
            </a:pPr>
            <a:r>
              <a:rPr lang="el-GR" sz="1800" dirty="0" smtClean="0"/>
              <a:t>πιθανότητα να συμβεί η αντίδραση.  Όταν τα μόρια πλησιάζουν με τον</a:t>
            </a:r>
          </a:p>
          <a:p>
            <a:pPr>
              <a:buNone/>
            </a:pPr>
            <a:r>
              <a:rPr lang="el-GR" sz="1800" dirty="0" smtClean="0"/>
              <a:t>προσανατολισμό που απαιτεί η αντίδραση,  έχουμε μείωση της αταξίας και</a:t>
            </a:r>
          </a:p>
          <a:p>
            <a:pPr>
              <a:buNone/>
            </a:pPr>
            <a:endParaRPr lang="el-G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88640"/>
            <a:ext cx="8892480" cy="6266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dirty="0" smtClean="0"/>
              <a:t>βέβαια μείωση της εντροπίας. Με την συγκράτηση όμως του καταλύτη η</a:t>
            </a:r>
          </a:p>
          <a:p>
            <a:pPr>
              <a:buNone/>
            </a:pPr>
            <a:r>
              <a:rPr lang="el-GR" sz="1800" dirty="0" smtClean="0"/>
              <a:t>μείωση της εντροπίας δεν είναι μεγάλη και η πιθανότητα να συμβεί η αντί-</a:t>
            </a:r>
          </a:p>
          <a:p>
            <a:pPr>
              <a:buNone/>
            </a:pPr>
            <a:r>
              <a:rPr lang="el-GR" sz="1800" dirty="0" smtClean="0"/>
              <a:t>δραση γίνεται σαφώς μεγαλύτερη. Βέβαια η κατάλυση δεν αλλάζει τη μεταβο-</a:t>
            </a:r>
          </a:p>
          <a:p>
            <a:pPr>
              <a:buNone/>
            </a:pPr>
            <a:r>
              <a:rPr lang="el-GR" sz="1800" dirty="0" smtClean="0"/>
              <a:t>λή της εντροπίας της συγκεκριμένης αντίδρασης. Η συγκράτηση των μορίων</a:t>
            </a:r>
          </a:p>
          <a:p>
            <a:pPr>
              <a:buNone/>
            </a:pPr>
            <a:r>
              <a:rPr lang="el-GR" sz="1800" dirty="0" smtClean="0"/>
              <a:t>των αντιδρώντων πάνω στην καταλυτική επιφάνεια γίνεται με προσρόφησή </a:t>
            </a:r>
          </a:p>
          <a:p>
            <a:pPr>
              <a:buNone/>
            </a:pPr>
            <a:r>
              <a:rPr lang="el-GR" sz="1800" dirty="0" smtClean="0"/>
              <a:t>τους πάνω στα τμήματα της επιφάνεια του καταλύτη που είναι δραστικά  </a:t>
            </a:r>
          </a:p>
          <a:p>
            <a:pPr>
              <a:buNone/>
            </a:pPr>
            <a:r>
              <a:rPr lang="el-GR" sz="1800" dirty="0" smtClean="0"/>
              <a:t>(ενεργά) κέντρα. Με τον τρόπο αυτόν έχουμε και εξασθένιση ή και διάσπαση </a:t>
            </a:r>
          </a:p>
          <a:p>
            <a:pPr>
              <a:buNone/>
            </a:pPr>
            <a:r>
              <a:rPr lang="el-GR" sz="1800" dirty="0" smtClean="0"/>
              <a:t>των δεσμών στα μόρια των αντιδρώντων,  μείωση της ενέργειας </a:t>
            </a:r>
          </a:p>
          <a:p>
            <a:pPr>
              <a:buNone/>
            </a:pPr>
            <a:r>
              <a:rPr lang="el-GR" sz="1800" dirty="0" smtClean="0"/>
              <a:t>ενεργοποίησης και αύξηση της ταχύτητας της αντίδρασης.</a:t>
            </a:r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r>
              <a:rPr lang="el-GR" sz="1800" b="1" dirty="0" smtClean="0">
                <a:solidFill>
                  <a:srgbClr val="FF5757"/>
                </a:solidFill>
              </a:rPr>
              <a:t>→ </a:t>
            </a:r>
            <a:r>
              <a:rPr lang="el-GR" sz="1800" dirty="0" smtClean="0">
                <a:solidFill>
                  <a:srgbClr val="FF5757"/>
                </a:solidFill>
              </a:rPr>
              <a:t>Άρα: </a:t>
            </a:r>
            <a:r>
              <a:rPr lang="el-GR" sz="1800" dirty="0" smtClean="0"/>
              <a:t>Σε γενικές γραμμές μπορούμε να πούμε ότι οι καταλύτες</a:t>
            </a:r>
          </a:p>
          <a:p>
            <a:pPr>
              <a:buNone/>
            </a:pPr>
            <a:r>
              <a:rPr lang="el-GR" sz="1800" dirty="0" smtClean="0"/>
              <a:t>αλλάζουν την πορεία(ή καλύτερα τον μηχανισμό) μιας αντίδρασης.</a:t>
            </a:r>
          </a:p>
          <a:p>
            <a:pPr>
              <a:buNone/>
            </a:pPr>
            <a:r>
              <a:rPr lang="el-GR" sz="3200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l-GR" sz="2800" b="1" i="1" dirty="0" smtClean="0"/>
              <a:t>Οι καταλύτες στο αυτοκίνητο</a:t>
            </a:r>
            <a:endParaRPr lang="el-GR" sz="2800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904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1800" i="1" dirty="0" smtClean="0">
                <a:solidFill>
                  <a:srgbClr val="FF5757"/>
                </a:solidFill>
              </a:rPr>
              <a:t>•Τι είναι, που βρίσκεται, σε τι χρησιμεύει ;</a:t>
            </a:r>
          </a:p>
          <a:p>
            <a:pPr>
              <a:buNone/>
            </a:pPr>
            <a:r>
              <a:rPr lang="el-GR" sz="1800" dirty="0" smtClean="0"/>
              <a:t>Σύμφωνα με τον ορισμό «Καταλύτης είναι η ουσία που με την παρουσία της</a:t>
            </a:r>
          </a:p>
          <a:p>
            <a:pPr>
              <a:buNone/>
            </a:pPr>
            <a:r>
              <a:rPr lang="el-GR" sz="1800" dirty="0" smtClean="0"/>
              <a:t>διευκολύνει μια χημική αντίδραση, χωρίς όμως να λαμβάνει μέρος σε αυτή». </a:t>
            </a:r>
          </a:p>
          <a:p>
            <a:pPr>
              <a:buNone/>
            </a:pPr>
            <a:r>
              <a:rPr lang="el-GR" sz="1800" dirty="0" smtClean="0"/>
              <a:t>Στην περίπτωση του αυτοκινήτου η χημική αντίδραση είναι η ένωση του </a:t>
            </a:r>
          </a:p>
          <a:p>
            <a:pPr>
              <a:buNone/>
            </a:pPr>
            <a:r>
              <a:rPr lang="el-GR" sz="1800" dirty="0" smtClean="0"/>
              <a:t>οξυγόνου με τα προϊόντα της</a:t>
            </a:r>
          </a:p>
          <a:p>
            <a:pPr>
              <a:buNone/>
            </a:pPr>
            <a:r>
              <a:rPr lang="el-GR" sz="1800" dirty="0" smtClean="0"/>
              <a:t>καύσης που γίνεται στην μηχανή</a:t>
            </a:r>
          </a:p>
          <a:p>
            <a:pPr>
              <a:buNone/>
            </a:pPr>
            <a:r>
              <a:rPr lang="el-GR" sz="1800" dirty="0" smtClean="0"/>
              <a:t>του αυτοκινήτου. Ο καταλύτης</a:t>
            </a:r>
          </a:p>
          <a:p>
            <a:pPr>
              <a:buNone/>
            </a:pPr>
            <a:r>
              <a:rPr lang="el-GR" sz="1800" dirty="0" smtClean="0"/>
              <a:t>σαν εξάρτημα τοποθετείται στο</a:t>
            </a:r>
          </a:p>
          <a:p>
            <a:pPr>
              <a:buNone/>
            </a:pPr>
            <a:r>
              <a:rPr lang="el-GR" sz="1800" dirty="0" smtClean="0"/>
              <a:t>σύστημα εξαγωγής των</a:t>
            </a:r>
          </a:p>
          <a:p>
            <a:pPr>
              <a:buNone/>
            </a:pPr>
            <a:r>
              <a:rPr lang="el-GR" sz="1800" dirty="0" smtClean="0"/>
              <a:t>καυσαερίων (εξάτμιση) και</a:t>
            </a:r>
          </a:p>
          <a:p>
            <a:pPr>
              <a:buNone/>
            </a:pPr>
            <a:r>
              <a:rPr lang="el-GR" sz="1800" dirty="0" smtClean="0"/>
              <a:t>αφαιρεί κατά ένα μεγάλο</a:t>
            </a:r>
          </a:p>
          <a:p>
            <a:pPr>
              <a:buNone/>
            </a:pPr>
            <a:r>
              <a:rPr lang="el-GR" sz="1800" dirty="0" smtClean="0"/>
              <a:t>ποσοστό τις βλαβερές για τον</a:t>
            </a:r>
          </a:p>
          <a:p>
            <a:pPr>
              <a:buNone/>
            </a:pPr>
            <a:r>
              <a:rPr lang="el-GR" sz="1800" dirty="0" smtClean="0"/>
              <a:t>άνθρωπο ουσίες που υπάρχουν</a:t>
            </a:r>
          </a:p>
          <a:p>
            <a:pPr>
              <a:buNone/>
            </a:pPr>
            <a:r>
              <a:rPr lang="el-GR" sz="1800" dirty="0" smtClean="0"/>
              <a:t>στα καυσαέρια του αυτοκινήτου.</a:t>
            </a:r>
          </a:p>
          <a:p>
            <a:pPr>
              <a:buNone/>
            </a:pPr>
            <a:r>
              <a:rPr lang="el-GR" sz="1800" dirty="0" smtClean="0"/>
              <a:t>Μέσα στον καταλύτη υπάρχει</a:t>
            </a:r>
          </a:p>
          <a:p>
            <a:pPr>
              <a:buNone/>
            </a:pPr>
            <a:r>
              <a:rPr lang="el-GR" sz="1800" dirty="0" smtClean="0"/>
              <a:t>ένα πορώδες κεραμικό υλικό από την επιφάνεια του οποίου περνάνε τα</a:t>
            </a:r>
          </a:p>
          <a:p>
            <a:pPr>
              <a:buNone/>
            </a:pPr>
            <a:r>
              <a:rPr lang="el-GR" sz="1800" dirty="0" smtClean="0"/>
              <a:t>καυσαέρια και ενώνονται με το οξυγόνο. Δηλαδή οξειδώνονται  με την βοήθεια </a:t>
            </a:r>
          </a:p>
          <a:p>
            <a:pPr>
              <a:buNone/>
            </a:pPr>
            <a:r>
              <a:rPr lang="el-GR" sz="1800" dirty="0" smtClean="0"/>
              <a:t>ορισμένων «ευγενών μετάλλων» τα οποία περιέχονται στον καταλύτη.</a:t>
            </a:r>
          </a:p>
          <a:p>
            <a:pPr>
              <a:buNone/>
            </a:pPr>
            <a:endParaRPr lang="el-GR" sz="1800" i="1" dirty="0">
              <a:solidFill>
                <a:srgbClr val="FF5757"/>
              </a:solidFill>
            </a:endParaRPr>
          </a:p>
        </p:txBody>
      </p:sp>
      <p:pic>
        <p:nvPicPr>
          <p:cNvPr id="4" name="3 - Εικόνα" descr="catpositio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060848"/>
            <a:ext cx="489654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0648"/>
            <a:ext cx="8686800" cy="6194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dirty="0" smtClean="0"/>
              <a:t>Λόγω αυτής της καύσης οι θερμοκρασίες που αναπτύσσονται μέσα στον </a:t>
            </a:r>
          </a:p>
          <a:p>
            <a:pPr>
              <a:buNone/>
            </a:pPr>
            <a:r>
              <a:rPr lang="el-GR" sz="1800" dirty="0" smtClean="0"/>
              <a:t>καταλύτη είναι της τάξεως των 270C - 800C . Εάν η θερμοκρασία αυξηθεί </a:t>
            </a:r>
          </a:p>
          <a:p>
            <a:pPr>
              <a:buNone/>
            </a:pPr>
            <a:r>
              <a:rPr lang="el-GR" sz="1800" dirty="0" smtClean="0"/>
              <a:t>πάνω από 1200C τότε 5-10 λεπτά λειτουργίας του καταλύτη σε αυτές τις</a:t>
            </a:r>
          </a:p>
          <a:p>
            <a:pPr>
              <a:buNone/>
            </a:pPr>
            <a:r>
              <a:rPr lang="el-GR" sz="1800" dirty="0" smtClean="0"/>
              <a:t>συνθήκες είναι αρκετά για να λειώσει το κεραμικό υλικό που υπάρχει μέσα</a:t>
            </a:r>
          </a:p>
          <a:p>
            <a:pPr>
              <a:buNone/>
            </a:pPr>
            <a:r>
              <a:rPr lang="el-GR" sz="1800" dirty="0" smtClean="0"/>
              <a:t>του και να καταστραφεί. Αυτή η αύξηση της θερμοκρασίας οφείλεται σε </a:t>
            </a:r>
          </a:p>
          <a:p>
            <a:pPr>
              <a:buNone/>
            </a:pPr>
            <a:r>
              <a:rPr lang="el-GR" sz="1800" dirty="0" smtClean="0"/>
              <a:t>πρόβλημα στο σύστημα ανάφλεξης όταν δηλαδή η βενζίνη διαφεύγει άκαυτη </a:t>
            </a:r>
          </a:p>
          <a:p>
            <a:pPr>
              <a:buNone/>
            </a:pPr>
            <a:r>
              <a:rPr lang="el-GR" sz="1800" dirty="0" smtClean="0"/>
              <a:t>μέσω της εξάτμισης και καταλήγει στον καταλύτη.</a:t>
            </a:r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r>
              <a:rPr lang="el-GR" sz="1800" i="1" dirty="0" smtClean="0">
                <a:solidFill>
                  <a:srgbClr val="FF5757"/>
                </a:solidFill>
              </a:rPr>
              <a:t>•Πόσα είδη καταλύτη υπάρχουν;</a:t>
            </a:r>
          </a:p>
          <a:p>
            <a:pPr>
              <a:buNone/>
            </a:pPr>
            <a:r>
              <a:rPr lang="el-GR" sz="1800" dirty="0" smtClean="0"/>
              <a:t>Υπάρχουν τέσσερα είδη καταλυτών:</a:t>
            </a:r>
          </a:p>
          <a:p>
            <a:pPr>
              <a:buNone/>
            </a:pPr>
            <a:r>
              <a:rPr lang="el-GR" sz="1800" dirty="0" smtClean="0"/>
              <a:t>    α) ο Οξειδωτικός καταλύτης </a:t>
            </a:r>
          </a:p>
          <a:p>
            <a:pPr>
              <a:buNone/>
            </a:pPr>
            <a:r>
              <a:rPr lang="el-GR" sz="1800" dirty="0" smtClean="0"/>
              <a:t>    β) ο Μειωτικός </a:t>
            </a:r>
          </a:p>
          <a:p>
            <a:pPr>
              <a:buNone/>
            </a:pPr>
            <a:r>
              <a:rPr lang="el-GR" sz="1800" dirty="0" smtClean="0"/>
              <a:t>    γ) ο Δυοδικός </a:t>
            </a:r>
          </a:p>
          <a:p>
            <a:pPr>
              <a:buNone/>
            </a:pPr>
            <a:r>
              <a:rPr lang="el-GR" sz="1800" dirty="0" smtClean="0"/>
              <a:t>    δ) ο Τριοδικός (που χωρίζεται σε μη-ρυθμιζόμενο και ηλεκτρονικά     </a:t>
            </a:r>
          </a:p>
          <a:p>
            <a:pPr>
              <a:buNone/>
            </a:pPr>
            <a:r>
              <a:rPr lang="el-GR" sz="1800" dirty="0" smtClean="0"/>
              <a:t>         ρυθμιζόμενο)</a:t>
            </a:r>
          </a:p>
          <a:p>
            <a:pPr>
              <a:buNone/>
            </a:pPr>
            <a:endParaRPr lang="el-G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22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b="1" i="1" dirty="0" smtClean="0">
                <a:solidFill>
                  <a:srgbClr val="FF5757"/>
                </a:solidFill>
              </a:rPr>
              <a:t>•Ποια είναι τα χαρακτηριστικά μέρη ενός καταλύτη;</a:t>
            </a:r>
          </a:p>
          <a:p>
            <a:pPr>
              <a:buNone/>
            </a:pPr>
            <a:r>
              <a:rPr lang="el-GR" sz="1800" dirty="0" smtClean="0"/>
              <a:t>1. Εσωτερικό περίβλημα</a:t>
            </a:r>
          </a:p>
          <a:p>
            <a:pPr>
              <a:buNone/>
            </a:pPr>
            <a:r>
              <a:rPr lang="el-GR" sz="1800" dirty="0" smtClean="0"/>
              <a:t>2. Ανοξείδωτη πυρίμαχη συγκόλληση</a:t>
            </a:r>
          </a:p>
          <a:p>
            <a:pPr>
              <a:buNone/>
            </a:pPr>
            <a:r>
              <a:rPr lang="el-GR" sz="1800" dirty="0" smtClean="0"/>
              <a:t>3. Σωλήνας εισόδου καυσαερίων</a:t>
            </a:r>
          </a:p>
          <a:p>
            <a:pPr>
              <a:buNone/>
            </a:pPr>
            <a:r>
              <a:rPr lang="el-GR" sz="1800" dirty="0" smtClean="0"/>
              <a:t>4. Κεραμική κυψέλη (κεραμικός μονόλιθος)</a:t>
            </a:r>
          </a:p>
          <a:p>
            <a:pPr>
              <a:buNone/>
            </a:pPr>
            <a:r>
              <a:rPr lang="el-GR" sz="1800" dirty="0" smtClean="0"/>
              <a:t>5. Εξωτερική συγκόλληση σώματος</a:t>
            </a:r>
          </a:p>
          <a:p>
            <a:pPr>
              <a:buNone/>
            </a:pPr>
            <a:r>
              <a:rPr lang="el-GR" sz="1800" dirty="0" smtClean="0"/>
              <a:t>6. Εσωτερική ραφή σώματος</a:t>
            </a:r>
          </a:p>
          <a:p>
            <a:pPr>
              <a:buNone/>
            </a:pPr>
            <a:r>
              <a:rPr lang="el-GR" sz="1800" dirty="0" smtClean="0"/>
              <a:t>7. Είσοδος οξυγόνου</a:t>
            </a:r>
          </a:p>
          <a:p>
            <a:pPr>
              <a:buNone/>
            </a:pPr>
            <a:r>
              <a:rPr lang="el-GR" sz="1800" dirty="0" smtClean="0"/>
              <a:t>8. Εξωτερικό περίβλημα</a:t>
            </a:r>
          </a:p>
          <a:p>
            <a:pPr>
              <a:buNone/>
            </a:pPr>
            <a:endParaRPr lang="el-GR" sz="1800" i="1" dirty="0" smtClean="0">
              <a:solidFill>
                <a:srgbClr val="FF5757"/>
              </a:solidFill>
            </a:endParaRPr>
          </a:p>
          <a:p>
            <a:pPr>
              <a:buNone/>
            </a:pPr>
            <a:endParaRPr lang="el-GR" dirty="0"/>
          </a:p>
        </p:txBody>
      </p:sp>
      <p:pic>
        <p:nvPicPr>
          <p:cNvPr id="6" name="5 - Εικόνα" descr="h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36912"/>
            <a:ext cx="5472608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480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1800" i="1" dirty="0" smtClean="0">
                <a:solidFill>
                  <a:srgbClr val="FF5757"/>
                </a:solidFill>
              </a:rPr>
              <a:t>•Πόση διάρκεια ζωής έχει ένας καταλύτης;</a:t>
            </a:r>
          </a:p>
          <a:p>
            <a:pPr>
              <a:buNone/>
            </a:pPr>
            <a:r>
              <a:rPr lang="el-GR" sz="1800" dirty="0" smtClean="0"/>
              <a:t>Οι κατασκευαστές των καταλυτών δίνουν διάρκεια ζωής από 70.000χμ. εως</a:t>
            </a:r>
          </a:p>
          <a:p>
            <a:pPr>
              <a:buNone/>
            </a:pPr>
            <a:r>
              <a:rPr lang="el-GR" sz="1800" dirty="0" smtClean="0"/>
              <a:t>100.000χμ. Αυτό όμως δεν είναι απόλυτο γιατί μπορεί να υπάρχει πρόωρη </a:t>
            </a:r>
          </a:p>
          <a:p>
            <a:pPr>
              <a:buNone/>
            </a:pPr>
            <a:r>
              <a:rPr lang="el-GR" sz="1800" dirty="0" smtClean="0"/>
              <a:t>φθορά ή και γήρανσή του από εξωγενείς παράγοντες. Μπορούμε όμως να</a:t>
            </a:r>
          </a:p>
          <a:p>
            <a:pPr>
              <a:buNone/>
            </a:pPr>
            <a:r>
              <a:rPr lang="el-GR" sz="1800" dirty="0" smtClean="0"/>
              <a:t>βρούμε και καταλύτες οι οποίοι έχουν ξεπεράσει τα 100.000χμ. λειτουργίας και</a:t>
            </a:r>
          </a:p>
          <a:p>
            <a:pPr>
              <a:buNone/>
            </a:pPr>
            <a:r>
              <a:rPr lang="el-GR" sz="1800" dirty="0" smtClean="0"/>
              <a:t>παρ' όλα αυτά να λειτουργούν κανονικά. Ουσιαστικά λοιπόν όσο ο καταλύτης </a:t>
            </a:r>
          </a:p>
          <a:p>
            <a:pPr>
              <a:buNone/>
            </a:pPr>
            <a:r>
              <a:rPr lang="el-GR" sz="1800" dirty="0" smtClean="0"/>
              <a:t>εκτελεί σωστά τα καθήκοντά του και καθαρίζει τα καυσαέρια δεν υπάρχει λόγος </a:t>
            </a:r>
          </a:p>
          <a:p>
            <a:pPr>
              <a:buNone/>
            </a:pPr>
            <a:r>
              <a:rPr lang="el-GR" sz="1800" dirty="0" smtClean="0"/>
              <a:t>αλλαγής του. Αυτός είναι και ο λόγος που καθιερώθηκε η υποχρεωτική έκδοση </a:t>
            </a:r>
          </a:p>
          <a:p>
            <a:pPr>
              <a:buNone/>
            </a:pPr>
            <a:r>
              <a:rPr lang="el-GR" sz="1800" dirty="0" smtClean="0"/>
              <a:t>της «Κάρτας Ελέγχουν Καυσαερίων» μια φορά το χρόνο. Ο μεγαλύτερος </a:t>
            </a:r>
          </a:p>
          <a:p>
            <a:pPr>
              <a:buNone/>
            </a:pPr>
            <a:r>
              <a:rPr lang="el-GR" sz="1800" dirty="0" smtClean="0"/>
              <a:t>εχθρός του καταλύτη είναι η βενζίνη με μόλυβδο και αυτό γιατί ο μόλυβδος</a:t>
            </a:r>
          </a:p>
          <a:p>
            <a:pPr>
              <a:buNone/>
            </a:pPr>
            <a:r>
              <a:rPr lang="el-GR" sz="1800" dirty="0" smtClean="0"/>
              <a:t>επικάθεται στους εσωτερικούς πόρους και τους «φρακάρει» με αποτέλεσμα να</a:t>
            </a:r>
          </a:p>
          <a:p>
            <a:pPr>
              <a:buNone/>
            </a:pPr>
            <a:r>
              <a:rPr lang="el-GR" sz="1800" dirty="0" smtClean="0"/>
              <a:t>μην περνάνε τα καυσαέρια από μέσα και να μην οξειδώνονται. </a:t>
            </a:r>
          </a:p>
          <a:p>
            <a:pPr>
              <a:buNone/>
            </a:pPr>
            <a:endParaRPr lang="el-GR" sz="1800" i="1" dirty="0" smtClean="0">
              <a:solidFill>
                <a:srgbClr val="FF5757"/>
              </a:solidFill>
            </a:endParaRPr>
          </a:p>
          <a:p>
            <a:pPr>
              <a:buNone/>
            </a:pPr>
            <a:r>
              <a:rPr lang="el-GR" sz="1800" i="1" dirty="0" smtClean="0">
                <a:solidFill>
                  <a:srgbClr val="FF5757"/>
                </a:solidFill>
              </a:rPr>
              <a:t>•Τι γίνονται οι κατεστραμμένοι καταλύτες;</a:t>
            </a:r>
          </a:p>
          <a:p>
            <a:pPr>
              <a:buNone/>
            </a:pPr>
            <a:r>
              <a:rPr lang="el-GR" sz="1800" dirty="0" smtClean="0"/>
              <a:t>Οι καταλύτες κανονικά συλλέγονται και στέλνονται για ανακύκλωση σε μεγάλες </a:t>
            </a:r>
          </a:p>
          <a:p>
            <a:pPr>
              <a:buNone/>
            </a:pPr>
            <a:r>
              <a:rPr lang="el-GR" sz="1800" dirty="0" smtClean="0"/>
              <a:t>υψικαμίνους ώστε ορισμένο μέρος των «ευγενών» μετάλλων που εμπεριέχονται</a:t>
            </a:r>
          </a:p>
          <a:p>
            <a:pPr>
              <a:buNone/>
            </a:pPr>
            <a:r>
              <a:rPr lang="el-GR" sz="1800" dirty="0" smtClean="0"/>
              <a:t>να μπορούν να επαναχρησιμοποιηθούν στην κατασκευή νέων καταλυτών. </a:t>
            </a:r>
          </a:p>
          <a:p>
            <a:pPr>
              <a:buNone/>
            </a:pPr>
            <a:r>
              <a:rPr lang="el-GR" sz="1800" dirty="0" smtClean="0"/>
              <a:t>Δυστυχώς όμως τέτοιες εταιρίες ανακύκλωσης υπάρχουν μόνο στο εξωτερικό.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6693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1800" dirty="0" smtClean="0"/>
              <a:t>Η χώρα μας δεν διαθέτει τα μέσα με αποτέλεσμα οι χρησιμοποιημένοι και</a:t>
            </a:r>
          </a:p>
          <a:p>
            <a:pPr>
              <a:buNone/>
            </a:pPr>
            <a:r>
              <a:rPr lang="el-GR" sz="1800" dirty="0" smtClean="0"/>
              <a:t>κατεστραμμένοι καταλύτες να καταλήγουν.... στα σκουπίδια!</a:t>
            </a:r>
          </a:p>
          <a:p>
            <a:pPr>
              <a:buNone/>
            </a:pPr>
            <a:endParaRPr lang="el-GR" sz="1800" b="1" i="1" dirty="0" smtClean="0">
              <a:solidFill>
                <a:srgbClr val="FF5757"/>
              </a:solidFill>
            </a:endParaRPr>
          </a:p>
          <a:p>
            <a:pPr>
              <a:buNone/>
            </a:pPr>
            <a:r>
              <a:rPr lang="el-GR" sz="1800" b="1" i="1" dirty="0" smtClean="0">
                <a:solidFill>
                  <a:srgbClr val="FF5757"/>
                </a:solidFill>
              </a:rPr>
              <a:t>•Τι μπορεί να προκαλέσει τη φθορά στον καταλύτη;</a:t>
            </a:r>
            <a:endParaRPr lang="el-GR" sz="1800" i="1" dirty="0" smtClean="0">
              <a:solidFill>
                <a:srgbClr val="FF5757"/>
              </a:solidFill>
            </a:endParaRPr>
          </a:p>
          <a:p>
            <a:pPr>
              <a:buNone/>
            </a:pPr>
            <a:r>
              <a:rPr lang="el-GR" sz="1800" dirty="0" smtClean="0"/>
              <a:t>1. Οι απότομες αλλαγές θερμοκρασίας είναι μία από τις βασικές αιτίες που </a:t>
            </a:r>
          </a:p>
          <a:p>
            <a:pPr>
              <a:buNone/>
            </a:pPr>
            <a:r>
              <a:rPr lang="el-GR" sz="1800" dirty="0" smtClean="0"/>
              <a:t>    φθείρουν πρόωρα τον καταλύτη. Οι θερμοκρασίες που αναπτύσσονται</a:t>
            </a:r>
          </a:p>
          <a:p>
            <a:pPr>
              <a:buNone/>
            </a:pPr>
            <a:r>
              <a:rPr lang="el-GR" sz="1800" dirty="0" smtClean="0"/>
              <a:t>    φτάνουν και τους 800 βαθμούς Κελσίου. Αν το αυτοκίνητο περάσει από νερά,</a:t>
            </a:r>
          </a:p>
          <a:p>
            <a:pPr>
              <a:buNone/>
            </a:pPr>
            <a:r>
              <a:rPr lang="el-GR" sz="1800" dirty="0" smtClean="0"/>
              <a:t>    η απότομη αλλαγή θερμοκρασίας θα τον βλάψει.</a:t>
            </a:r>
          </a:p>
          <a:p>
            <a:pPr>
              <a:buNone/>
            </a:pPr>
            <a:r>
              <a:rPr lang="el-GR" sz="1800" dirty="0" smtClean="0"/>
              <a:t>2. Λόγω θέσης (αποτελεί τμήμα του συστήματος εξάτμισης στο κάτω μέρος του</a:t>
            </a:r>
          </a:p>
          <a:p>
            <a:pPr>
              <a:buNone/>
            </a:pPr>
            <a:r>
              <a:rPr lang="el-GR" sz="1800" dirty="0" smtClean="0"/>
              <a:t>    αμαξώματος) είναι ευάλωτος σε χτυπήματα. Ένα χτύπημα στην εξάτμιση </a:t>
            </a:r>
          </a:p>
          <a:p>
            <a:pPr>
              <a:buNone/>
            </a:pPr>
            <a:r>
              <a:rPr lang="el-GR" sz="1800" dirty="0" smtClean="0"/>
              <a:t>    μπορεί επίσης να συμβάλλει στη μη ορθή λειτουργία του.</a:t>
            </a:r>
          </a:p>
          <a:p>
            <a:pPr>
              <a:buNone/>
            </a:pPr>
            <a:r>
              <a:rPr lang="el-GR" sz="1800" dirty="0" smtClean="0"/>
              <a:t>3. Αν μετά από μεγάλη διαδρομή -όταν ο καταλύτης έχει υπερθερμανθεί,</a:t>
            </a:r>
          </a:p>
          <a:p>
            <a:pPr>
              <a:buNone/>
            </a:pPr>
            <a:r>
              <a:rPr lang="el-GR" sz="1800" dirty="0" smtClean="0"/>
              <a:t>    σβήσουμε αμέσως τον κινητήρα, η θερμοκρασία του καταλύτη πέφτει</a:t>
            </a:r>
          </a:p>
          <a:p>
            <a:pPr>
              <a:buNone/>
            </a:pPr>
            <a:r>
              <a:rPr lang="el-GR" sz="1800" dirty="0" smtClean="0"/>
              <a:t>    απότομα με αποτέλεσμα την πρόωρη φθορά.</a:t>
            </a:r>
          </a:p>
          <a:p>
            <a:pPr>
              <a:buNone/>
            </a:pPr>
            <a:r>
              <a:rPr lang="el-GR" sz="1800" dirty="0" smtClean="0"/>
              <a:t>4. Όταν κινούμαστε με σχεδόν άδειο ρεζερβουάρ η ακανόνιστη παροχή</a:t>
            </a:r>
          </a:p>
          <a:p>
            <a:pPr>
              <a:buNone/>
            </a:pPr>
            <a:r>
              <a:rPr lang="el-GR" sz="1800" dirty="0" smtClean="0"/>
              <a:t>    καυσίμου επίσης αλλάζει την ενδεδειγμένη αναλογία του μείγματος αέρα –</a:t>
            </a:r>
          </a:p>
          <a:p>
            <a:pPr>
              <a:buNone/>
            </a:pPr>
            <a:r>
              <a:rPr lang="el-GR" sz="1800" dirty="0" smtClean="0"/>
              <a:t>    καυσίμου.</a:t>
            </a:r>
          </a:p>
          <a:p>
            <a:pPr>
              <a:buNone/>
            </a:pPr>
            <a:r>
              <a:rPr lang="el-GR" sz="1800" dirty="0" smtClean="0"/>
              <a:t>5. Η προσπάθεια- πάνω από 4-5 φορές- να βάλουμε εμπρός τον κινητήρα θα</a:t>
            </a:r>
          </a:p>
          <a:p>
            <a:pPr>
              <a:buNone/>
            </a:pPr>
            <a:r>
              <a:rPr lang="el-GR" sz="1800" dirty="0" smtClean="0"/>
              <a:t>    προκαλέσει πρόβλημα στον καταλύτη γιατί περνάει άκαυτη βενζίνη στην εξάτμιση. </a:t>
            </a:r>
            <a:br>
              <a:rPr lang="el-GR" sz="1800" dirty="0" smtClean="0"/>
            </a:br>
            <a:endParaRPr lang="el-GR" sz="1800" dirty="0" smtClean="0"/>
          </a:p>
          <a:p>
            <a:pPr>
              <a:buNone/>
            </a:pP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194</TotalTime>
  <Words>1089</Words>
  <Application>Microsoft Office PowerPoint</Application>
  <PresentationFormat>Προβολή στην οθόνη (4:3)</PresentationFormat>
  <Paragraphs>147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Ζωντάνια</vt:lpstr>
      <vt:lpstr>*Καταλύτες*</vt:lpstr>
      <vt:lpstr>Οι καταλύτες στην Χημεία</vt:lpstr>
      <vt:lpstr>Διαφάνεια 3</vt:lpstr>
      <vt:lpstr>Διαφάνεια 4</vt:lpstr>
      <vt:lpstr>Οι καταλύτες στο αυτοκίνητο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*Καταλύτες*</dc:title>
  <dc:creator>user</dc:creator>
  <cp:lastModifiedBy>user</cp:lastModifiedBy>
  <cp:revision>20</cp:revision>
  <dcterms:created xsi:type="dcterms:W3CDTF">2012-11-26T13:33:23Z</dcterms:created>
  <dcterms:modified xsi:type="dcterms:W3CDTF">2012-12-02T18:21:10Z</dcterms:modified>
</cp:coreProperties>
</file>